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2" r:id="rId6"/>
    <p:sldId id="292" r:id="rId7"/>
    <p:sldId id="301" r:id="rId8"/>
    <p:sldId id="281" r:id="rId9"/>
    <p:sldId id="293" r:id="rId10"/>
    <p:sldId id="302" r:id="rId11"/>
    <p:sldId id="271" r:id="rId12"/>
    <p:sldId id="299" r:id="rId13"/>
    <p:sldId id="267" r:id="rId14"/>
    <p:sldId id="303" r:id="rId15"/>
    <p:sldId id="304" r:id="rId16"/>
    <p:sldId id="284" r:id="rId17"/>
    <p:sldId id="300" r:id="rId18"/>
    <p:sldId id="286" r:id="rId19"/>
  </p:sldIdLst>
  <p:sldSz cx="12192000" cy="6858000"/>
  <p:notesSz cx="6858000" cy="9144000"/>
  <p:embeddedFontLst>
    <p:embeddedFont>
      <p:font typeface="Source Han Sans CN" panose="02010600030101010101" charset="-122"/>
      <p:regular r:id="rId22"/>
    </p:embeddedFont>
    <p:embeddedFont>
      <p:font typeface="Cambria Math" panose="02040503050406030204" pitchFamily="18" charset="0"/>
      <p:regular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656818" y="-739450"/>
            <a:ext cx="15994938" cy="8511068"/>
          </a:xfrm>
          <a:prstGeom prst="rect">
            <a:avLst/>
          </a:prstGeom>
        </p:spPr>
      </p:pic>
      <p:grpSp>
        <p:nvGrpSpPr>
          <p:cNvPr id="3" name="组合 16"/>
          <p:cNvGrpSpPr/>
          <p:nvPr/>
        </p:nvGrpSpPr>
        <p:grpSpPr bwMode="auto">
          <a:xfrm>
            <a:off x="808673" y="350401"/>
            <a:ext cx="459740" cy="78740"/>
            <a:chOff x="14513" y="788"/>
            <a:chExt cx="724" cy="124"/>
          </a:xfrm>
        </p:grpSpPr>
        <p:sp>
          <p:nvSpPr>
            <p:cNvPr id="4" name="椭圆 9"/>
            <p:cNvSpPr/>
            <p:nvPr/>
          </p:nvSpPr>
          <p:spPr>
            <a:xfrm>
              <a:off x="14818" y="788"/>
              <a:ext cx="124" cy="124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" name="椭圆 11"/>
            <p:cNvSpPr/>
            <p:nvPr/>
          </p:nvSpPr>
          <p:spPr>
            <a:xfrm>
              <a:off x="145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椭圆 15"/>
            <p:cNvSpPr/>
            <p:nvPr/>
          </p:nvSpPr>
          <p:spPr>
            <a:xfrm>
              <a:off x="151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7" name="文本框 17"/>
          <p:cNvSpPr txBox="1"/>
          <p:nvPr/>
        </p:nvSpPr>
        <p:spPr>
          <a:xfrm>
            <a:off x="460375" y="6416675"/>
            <a:ext cx="185166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200" b="1">
                <a:solidFill>
                  <a:schemeClr val="bg1"/>
                </a:solidFill>
                <a:latin typeface="Source Han Sans CN"/>
                <a:ea typeface="Source Han Sans CN"/>
                <a:cs typeface="MiSans Normal"/>
              </a:rPr>
              <a:t>部门：运营部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-656818" y="478676"/>
            <a:ext cx="8183097" cy="26346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lang="en-US" altLang="zh-CN" sz="6000" b="1" dirty="0">
                <a:latin typeface="+mj-ea"/>
                <a:ea typeface="+mj-ea"/>
              </a:rPr>
              <a:t>NUS Smart Event Scheduler</a:t>
            </a:r>
            <a:endParaRPr lang="zh-CN" altLang="en-US" sz="6000" b="1" dirty="0">
              <a:latin typeface="+mj-ea"/>
              <a:ea typeface="+mj-ea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08673" y="3667395"/>
            <a:ext cx="518636" cy="508466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666BCF30-963F-4017-A04B-9829FD441444}"/>
              </a:ext>
            </a:extLst>
          </p:cNvPr>
          <p:cNvSpPr txBox="1"/>
          <p:nvPr/>
        </p:nvSpPr>
        <p:spPr>
          <a:xfrm>
            <a:off x="1538783" y="3744701"/>
            <a:ext cx="3050259" cy="110799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zh-CN" dirty="0">
                <a:ln w="12700">
                  <a:noFill/>
                </a:ln>
                <a:latin typeface="+mj-ea"/>
                <a:ea typeface="+mj-ea"/>
              </a:rPr>
              <a:t>Group 19:</a:t>
            </a:r>
            <a:r>
              <a:rPr lang="en-US" altLang="zh-CN" b="0" i="0" dirty="0">
                <a:solidFill>
                  <a:srgbClr val="2D3C45"/>
                </a:solidFill>
                <a:effectLst/>
                <a:latin typeface="+mj-ea"/>
                <a:ea typeface="+mj-ea"/>
              </a:rPr>
              <a:t>  ZHU KAIXU</a:t>
            </a:r>
          </a:p>
          <a:p>
            <a:r>
              <a:rPr lang="en-US" altLang="zh-CN" dirty="0">
                <a:solidFill>
                  <a:srgbClr val="2D3C45"/>
                </a:solidFill>
                <a:latin typeface="+mj-ea"/>
                <a:ea typeface="+mj-ea"/>
              </a:rPr>
              <a:t>                  </a:t>
            </a:r>
            <a:r>
              <a:rPr lang="en-US" altLang="zh-CN" b="0" i="0" dirty="0">
                <a:solidFill>
                  <a:srgbClr val="2D3C45"/>
                </a:solidFill>
                <a:effectLst/>
                <a:latin typeface="+mj-ea"/>
                <a:ea typeface="+mj-ea"/>
              </a:rPr>
              <a:t>CHEN XINYU </a:t>
            </a:r>
          </a:p>
          <a:p>
            <a:endParaRPr lang="zh-CN" dirty="0">
              <a:latin typeface="+mj-ea"/>
              <a:ea typeface="+mj-ea"/>
            </a:endParaRPr>
          </a:p>
          <a:p>
            <a:endParaRPr lang="zh-CN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ABC5F9-6618-FD87-D873-23DCEF8B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1;p40">
            <a:extLst>
              <a:ext uri="{FF2B5EF4-FFF2-40B4-BE49-F238E27FC236}">
                <a16:creationId xmlns:a16="http://schemas.microsoft.com/office/drawing/2014/main" id="{6B764798-4B8A-ED9E-F9EA-7F913976C22E}"/>
              </a:ext>
            </a:extLst>
          </p:cNvPr>
          <p:cNvSpPr txBox="1">
            <a:spLocks noChangeArrowheads="1"/>
          </p:cNvSpPr>
          <p:nvPr/>
        </p:nvSpPr>
        <p:spPr>
          <a:xfrm>
            <a:off x="587329" y="2777330"/>
            <a:ext cx="4553007" cy="1176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1131;p40">
                <a:extLst>
                  <a:ext uri="{FF2B5EF4-FFF2-40B4-BE49-F238E27FC236}">
                    <a16:creationId xmlns:a16="http://schemas.microsoft.com/office/drawing/2014/main" id="{6F48E10D-C60B-5262-A9B6-3F4698336BD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15051" y="1252833"/>
                <a:ext cx="10453152" cy="4813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>
                <a:noAutofit/>
              </a:bodyPr>
              <a:lstStyle>
                <a:lvl1pPr>
                  <a:buClr>
                    <a:srgbClr val="000000"/>
                  </a:buClr>
                  <a:buFont typeface="Arial" panose="020B0604020202090204" pitchFamily="34" charset="0"/>
                  <a:defRPr sz="1400">
                    <a:solidFill>
                      <a:srgbClr val="00000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90204" pitchFamily="34" charset="0"/>
                  <a:defRPr sz="1400">
                    <a:solidFill>
                      <a:srgbClr val="00000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90204" pitchFamily="34" charset="0"/>
                  <a:defRPr sz="1400">
                    <a:solidFill>
                      <a:srgbClr val="00000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90204" pitchFamily="34" charset="0"/>
                  <a:defRPr sz="1400">
                    <a:solidFill>
                      <a:srgbClr val="00000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90204" pitchFamily="34" charset="0"/>
                  <a:defRPr sz="1400">
                    <a:solidFill>
                      <a:srgbClr val="00000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90204" pitchFamily="34" charset="0"/>
                  <a:defRPr sz="1400">
                    <a:solidFill>
                      <a:srgbClr val="00000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90204" pitchFamily="34" charset="0"/>
                  <a:defRPr sz="1400">
                    <a:solidFill>
                      <a:srgbClr val="00000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90204" pitchFamily="34" charset="0"/>
                  <a:defRPr sz="1400">
                    <a:solidFill>
                      <a:srgbClr val="00000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90204" pitchFamily="34" charset="0"/>
                  <a:defRPr sz="1400">
                    <a:solidFill>
                      <a:srgbClr val="000000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defRPr>
                </a:lvl9pPr>
              </a:lstStyle>
              <a:p>
                <a:pPr marL="457200" lvl="0" indent="-457200" algn="just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Local Search Optimization (Move + Swap)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90204" pitchFamily="34" charset="0"/>
                  <a:sym typeface="Arial" panose="020B060402020209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buClr>
                    <a:srgbClr val="000000"/>
                  </a:buClr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rPr>
                  <a:t>Iteratively improves schedule using two operators:</a:t>
                </a:r>
              </a:p>
              <a:p>
                <a:pPr marL="0" marR="0" lvl="0" indent="0" algn="just" defTabSz="914400" rtl="0" eaLnBrk="1" fontAlgn="auto" latinLnBrk="0" hangingPunct="1">
                  <a:buClr>
                    <a:srgbClr val="000000"/>
                  </a:buClr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rPr>
                  <a:t>Move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rPr>
                  <a:t>: shift task start time</a:t>
                </a:r>
              </a:p>
              <a:p>
                <a:pPr marL="0" marR="0" lvl="0" indent="0" algn="just" defTabSz="914400" rtl="0" eaLnBrk="1" fontAlgn="auto" latinLnBrk="0" hangingPunct="1">
                  <a:buClr>
                    <a:srgbClr val="000000"/>
                  </a:buClr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rPr>
                  <a:t>Swap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rPr>
                  <a:t>: exchange positions of two </a:t>
                </a:r>
                <a:r>
                  <a:rPr kumimoji="0" lang="en-US" altLang="zh-CN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rPr>
                  <a:t>tasksGreedy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90204" pitchFamily="34" charset="0"/>
                    <a:cs typeface="Arial" panose="020B0604020202090204" pitchFamily="34" charset="0"/>
                    <a:sym typeface="Arial" panose="020B0604020202090204" pitchFamily="34" charset="0"/>
                  </a:rPr>
                  <a:t> Construction of Feasible Schedule</a:t>
                </a:r>
              </a:p>
              <a:p>
                <a:pPr marL="342900" lvl="0" indent="-342900" algn="just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Multi-Objective Cost Function with Modes</a:t>
                </a:r>
              </a:p>
              <a:p>
                <a:pPr lvl="0" algn="just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𝑇𝑟𝑎𝑣𝑒𝑙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𝑃𝑟𝑒𝑓𝑒𝑟𝑒𝑛𝑐𝑒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𝑀𝑎𝑘𝑒𝑠𝑝𝑎𝑛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𝑃𝑟𝑖𝑜𝑟𝑖𝑡𝑦</m:t>
                      </m:r>
                    </m:oMath>
                  </m:oMathPara>
                </a14:m>
                <a:endParaRPr lang="en-US" altLang="zh-CN" sz="2000" dirty="0"/>
              </a:p>
              <a:p>
                <a:pPr lvl="0" algn="just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CN" sz="2000" dirty="0"/>
                  <a:t>Supports travel-first, preference-first, and compact-day modes</a:t>
                </a:r>
              </a:p>
            </p:txBody>
          </p:sp>
        </mc:Choice>
        <mc:Fallback>
          <p:sp>
            <p:nvSpPr>
              <p:cNvPr id="17" name="Google Shape;1131;p40">
                <a:extLst>
                  <a:ext uri="{FF2B5EF4-FFF2-40B4-BE49-F238E27FC236}">
                    <a16:creationId xmlns:a16="http://schemas.microsoft.com/office/drawing/2014/main" id="{6F48E10D-C60B-5262-A9B6-3F4698336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51" y="1252833"/>
                <a:ext cx="10453152" cy="4813039"/>
              </a:xfrm>
              <a:prstGeom prst="rect">
                <a:avLst/>
              </a:prstGeom>
              <a:blipFill>
                <a:blip r:embed="rId3"/>
                <a:stretch>
                  <a:fillRect l="-583" t="-3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标题 1">
            <a:extLst>
              <a:ext uri="{FF2B5EF4-FFF2-40B4-BE49-F238E27FC236}">
                <a16:creationId xmlns:a16="http://schemas.microsoft.com/office/drawing/2014/main" id="{8BF9232C-6408-3A2F-838F-E1EF0A4641C6}"/>
              </a:ext>
            </a:extLst>
          </p:cNvPr>
          <p:cNvCxnSpPr/>
          <p:nvPr/>
        </p:nvCxnSpPr>
        <p:spPr>
          <a:xfrm>
            <a:off x="696000" y="10687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4B54297E-D029-D293-C5A3-4B10A264D1DE}"/>
              </a:ext>
            </a:extLst>
          </p:cNvPr>
          <p:cNvSpPr txBox="1"/>
          <p:nvPr/>
        </p:nvSpPr>
        <p:spPr>
          <a:xfrm>
            <a:off x="715051" y="301917"/>
            <a:ext cx="9194234" cy="763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12700">
                  <a:noFill/>
                </a:ln>
                <a:solidFill>
                  <a:srgbClr val="333333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j-ea"/>
                <a:cs typeface="Source Han Sans CN Bold"/>
              </a:rPr>
              <a:t>Scheduling Engine</a:t>
            </a:r>
          </a:p>
        </p:txBody>
      </p:sp>
    </p:spTree>
    <p:extLst>
      <p:ext uri="{BB962C8B-B14F-4D97-AF65-F5344CB8AC3E}">
        <p14:creationId xmlns:p14="http://schemas.microsoft.com/office/powerpoint/2010/main" val="287412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125663" y="3133102"/>
            <a:ext cx="4398837" cy="25195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n w="12700">
                  <a:noFill/>
                </a:ln>
                <a:latin typeface="+mj-ea"/>
                <a:ea typeface="+mj-ea"/>
                <a:cs typeface="OPPOSans H"/>
              </a:rPr>
              <a:t>Intelligence Enhancements</a:t>
            </a:r>
            <a:endParaRPr lang="zh-CN" sz="3200" dirty="0">
              <a:ln w="12700">
                <a:noFill/>
              </a:ln>
              <a:latin typeface="+mj-ea"/>
              <a:ea typeface="+mj-ea"/>
              <a:cs typeface="OPPOSans H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444500" y="1045822"/>
            <a:ext cx="3965404" cy="23831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00" b="1">
                <a:ln w="12700">
                  <a:noFill/>
                </a:ln>
                <a:latin typeface="+mj-ea"/>
                <a:ea typeface="+mj-ea"/>
                <a:cs typeface="OPPOSans H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1;p40"/>
          <p:cNvSpPr txBox="1">
            <a:spLocks noChangeArrowheads="1"/>
          </p:cNvSpPr>
          <p:nvPr/>
        </p:nvSpPr>
        <p:spPr>
          <a:xfrm>
            <a:off x="587329" y="2777330"/>
            <a:ext cx="4553007" cy="1176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7" name="Google Shape;1131;p40"/>
          <p:cNvSpPr txBox="1">
            <a:spLocks noChangeArrowheads="1"/>
          </p:cNvSpPr>
          <p:nvPr/>
        </p:nvSpPr>
        <p:spPr>
          <a:xfrm>
            <a:off x="696000" y="1249326"/>
            <a:ext cx="10453152" cy="34211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pPr marL="514350" lvl="0" indent="-51435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90204" pitchFamily="34" charset="0"/>
              <a:buAutoNum type="arabicPeriod"/>
              <a:defRPr/>
            </a:pPr>
            <a:r>
              <a:rPr lang="en-US" altLang="zh-CN" sz="2800" dirty="0"/>
              <a:t>Retrieval-Augmented Generation </a:t>
            </a:r>
          </a:p>
          <a:p>
            <a:pPr marL="457200" lvl="0" indent="-45720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90204" pitchFamily="34" charset="0"/>
              <a:buAutoNum type="arabicPeriod"/>
              <a:defRPr/>
            </a:pPr>
            <a:r>
              <a:rPr lang="en-US" altLang="zh-CN" sz="2800" dirty="0"/>
              <a:t>Memory-Based Personalization</a:t>
            </a:r>
          </a:p>
          <a:p>
            <a:pPr marL="457200" lvl="0" indent="-45720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90204" pitchFamily="34" charset="0"/>
              <a:buAutoNum type="arabicPeriod"/>
              <a:defRPr/>
            </a:pPr>
            <a:r>
              <a:rPr lang="en-US" altLang="zh-CN" sz="2800" dirty="0" err="1"/>
              <a:t>Reranker</a:t>
            </a:r>
            <a:r>
              <a:rPr lang="en-US" altLang="zh-CN" sz="2800" dirty="0"/>
              <a:t> Agent</a:t>
            </a:r>
          </a:p>
          <a:p>
            <a:pPr marL="457200" lvl="0" indent="-45720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90204" pitchFamily="34" charset="0"/>
              <a:buAutoNum type="arabicPeriod"/>
              <a:defRPr/>
            </a:pPr>
            <a:r>
              <a:rPr lang="en-US" altLang="zh-CN" sz="2800" dirty="0" err="1"/>
              <a:t>ReAct</a:t>
            </a:r>
            <a:r>
              <a:rPr lang="en-US" altLang="zh-CN" sz="2800" dirty="0"/>
              <a:t>-Driven Iterative Refinement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cxnSp>
        <p:nvCxnSpPr>
          <p:cNvPr id="19" name="标题 1"/>
          <p:cNvCxnSpPr/>
          <p:nvPr/>
        </p:nvCxnSpPr>
        <p:spPr>
          <a:xfrm>
            <a:off x="696000" y="10687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2A387387-6BB1-4EC0-89FE-78DE830B8E53}"/>
              </a:ext>
            </a:extLst>
          </p:cNvPr>
          <p:cNvSpPr txBox="1"/>
          <p:nvPr/>
        </p:nvSpPr>
        <p:spPr>
          <a:xfrm>
            <a:off x="715051" y="301917"/>
            <a:ext cx="9194234" cy="763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12700">
                  <a:noFill/>
                </a:ln>
                <a:solidFill>
                  <a:srgbClr val="333333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j-ea"/>
                <a:cs typeface="Source Han Sans CN Bold"/>
              </a:rPr>
              <a:t>Intelligence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567211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125663" y="3133102"/>
            <a:ext cx="4398837" cy="25195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n w="12700">
                  <a:noFill/>
                </a:ln>
                <a:latin typeface="+mj-ea"/>
                <a:ea typeface="+mj-ea"/>
                <a:cs typeface="OPPOSans H"/>
              </a:rPr>
              <a:t>Evaluation</a:t>
            </a:r>
            <a:endParaRPr lang="zh-CN" sz="3200" dirty="0">
              <a:ln w="12700">
                <a:noFill/>
              </a:ln>
              <a:latin typeface="+mj-ea"/>
              <a:ea typeface="+mj-ea"/>
              <a:cs typeface="OPPOSans H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444500" y="1045822"/>
            <a:ext cx="3965404" cy="23831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00" b="1" dirty="0">
                <a:ln w="12700">
                  <a:noFill/>
                </a:ln>
                <a:latin typeface="+mj-ea"/>
                <a:ea typeface="+mj-ea"/>
                <a:cs typeface="OPPOSans H"/>
              </a:rPr>
              <a:t>05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5B8E7-8787-48AA-4FE9-511E6AF1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1;p40">
            <a:extLst>
              <a:ext uri="{FF2B5EF4-FFF2-40B4-BE49-F238E27FC236}">
                <a16:creationId xmlns:a16="http://schemas.microsoft.com/office/drawing/2014/main" id="{031D5857-E544-6F5A-1A8D-415CBED6F947}"/>
              </a:ext>
            </a:extLst>
          </p:cNvPr>
          <p:cNvSpPr txBox="1">
            <a:spLocks noChangeArrowheads="1"/>
          </p:cNvSpPr>
          <p:nvPr/>
        </p:nvSpPr>
        <p:spPr>
          <a:xfrm>
            <a:off x="587329" y="2777330"/>
            <a:ext cx="4553007" cy="1176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7" name="Google Shape;1131;p40">
            <a:extLst>
              <a:ext uri="{FF2B5EF4-FFF2-40B4-BE49-F238E27FC236}">
                <a16:creationId xmlns:a16="http://schemas.microsoft.com/office/drawing/2014/main" id="{1C25CF49-A253-45F1-E0F0-4BA35C6BC18B}"/>
              </a:ext>
            </a:extLst>
          </p:cNvPr>
          <p:cNvSpPr txBox="1">
            <a:spLocks noChangeArrowheads="1"/>
          </p:cNvSpPr>
          <p:nvPr/>
        </p:nvSpPr>
        <p:spPr>
          <a:xfrm>
            <a:off x="869424" y="1323752"/>
            <a:ext cx="10453152" cy="49441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pPr marL="514350" lvl="0" indent="-51435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90204" pitchFamily="34" charset="0"/>
              <a:buAutoNum type="arabicPeriod"/>
              <a:defRPr/>
            </a:pPr>
            <a:r>
              <a:rPr lang="en-US" altLang="zh-CN" sz="2800" dirty="0" err="1"/>
              <a:t>Reranker</a:t>
            </a:r>
            <a:r>
              <a:rPr lang="en-US" altLang="zh-CN" sz="2800" dirty="0"/>
              <a:t> Evaluation</a:t>
            </a:r>
          </a:p>
          <a:p>
            <a:r>
              <a:rPr lang="en-US" altLang="zh-CN" sz="2000" b="1" dirty="0"/>
              <a:t>Goal:</a:t>
            </a:r>
            <a:r>
              <a:rPr lang="en-US" altLang="zh-CN" sz="2000" dirty="0"/>
              <a:t> Improve relevance of retrieved knowledge</a:t>
            </a:r>
            <a:br>
              <a:rPr lang="en-US" altLang="zh-CN" sz="2000" dirty="0"/>
            </a:b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cxnSp>
        <p:nvCxnSpPr>
          <p:cNvPr id="19" name="标题 1">
            <a:extLst>
              <a:ext uri="{FF2B5EF4-FFF2-40B4-BE49-F238E27FC236}">
                <a16:creationId xmlns:a16="http://schemas.microsoft.com/office/drawing/2014/main" id="{565B1A50-578B-8F67-32AE-B7A134034199}"/>
              </a:ext>
            </a:extLst>
          </p:cNvPr>
          <p:cNvCxnSpPr/>
          <p:nvPr/>
        </p:nvCxnSpPr>
        <p:spPr>
          <a:xfrm>
            <a:off x="696000" y="10687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21757E28-9375-E906-3767-6ECBD1D5D7A3}"/>
              </a:ext>
            </a:extLst>
          </p:cNvPr>
          <p:cNvSpPr txBox="1"/>
          <p:nvPr/>
        </p:nvSpPr>
        <p:spPr>
          <a:xfrm>
            <a:off x="715051" y="301917"/>
            <a:ext cx="9194234" cy="763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12700">
                  <a:noFill/>
                </a:ln>
                <a:solidFill>
                  <a:srgbClr val="333333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j-ea"/>
                <a:cs typeface="Source Han Sans CN Bold"/>
              </a:rPr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5F12F-CB8E-785A-3C12-F672BC112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0" y="2445295"/>
            <a:ext cx="10951281" cy="33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0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6985DA-4B14-48AE-F6D5-EF4B1E341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1;p40">
            <a:extLst>
              <a:ext uri="{FF2B5EF4-FFF2-40B4-BE49-F238E27FC236}">
                <a16:creationId xmlns:a16="http://schemas.microsoft.com/office/drawing/2014/main" id="{5AA48CA1-2C78-BE96-B53B-4AB7FB9BC3A6}"/>
              </a:ext>
            </a:extLst>
          </p:cNvPr>
          <p:cNvSpPr txBox="1">
            <a:spLocks noChangeArrowheads="1"/>
          </p:cNvSpPr>
          <p:nvPr/>
        </p:nvSpPr>
        <p:spPr>
          <a:xfrm>
            <a:off x="587329" y="2777330"/>
            <a:ext cx="4553007" cy="1176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7" name="Google Shape;1131;p40">
            <a:extLst>
              <a:ext uri="{FF2B5EF4-FFF2-40B4-BE49-F238E27FC236}">
                <a16:creationId xmlns:a16="http://schemas.microsoft.com/office/drawing/2014/main" id="{4EA70A7A-D3D9-9232-511D-AB5D7BCD0838}"/>
              </a:ext>
            </a:extLst>
          </p:cNvPr>
          <p:cNvSpPr txBox="1">
            <a:spLocks noChangeArrowheads="1"/>
          </p:cNvSpPr>
          <p:nvPr/>
        </p:nvSpPr>
        <p:spPr>
          <a:xfrm>
            <a:off x="869424" y="1323752"/>
            <a:ext cx="10453152" cy="49441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pPr marL="514350" lvl="0" indent="-51435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2"/>
              <a:defRPr/>
            </a:pPr>
            <a:r>
              <a:rPr lang="en-US" altLang="zh-CN" sz="2800" dirty="0"/>
              <a:t>Solver Evaluation</a:t>
            </a:r>
          </a:p>
          <a:p>
            <a:pPr lvl="0" algn="just">
              <a:lnSpc>
                <a:spcPct val="115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90204" pitchFamily="34" charset="0"/>
                <a:sym typeface="Arial" panose="020B0604020202090204" pitchFamily="34" charset="0"/>
              </a:rPr>
              <a:t>Compared With: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90204" pitchFamily="34" charset="0"/>
                <a:sym typeface="Arial" panose="020B0604020202090204" pitchFamily="34" charset="0"/>
              </a:rPr>
              <a:t>Greedy Baseline</a:t>
            </a:r>
          </a:p>
          <a:p>
            <a:pPr lvl="0" algn="just">
              <a:lnSpc>
                <a:spcPct val="115000"/>
              </a:lnSpc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90204" pitchFamily="34" charset="0"/>
                <a:sym typeface="Arial" panose="020B0604020202090204" pitchFamily="34" charset="0"/>
              </a:rPr>
              <a:t>Modes Tested: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90204" pitchFamily="34" charset="0"/>
                <a:sym typeface="Arial" panose="020B0604020202090204" pitchFamily="34" charset="0"/>
              </a:rPr>
              <a:t>Travel-first, Preference-first, Compact-day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cxnSp>
        <p:nvCxnSpPr>
          <p:cNvPr id="19" name="标题 1">
            <a:extLst>
              <a:ext uri="{FF2B5EF4-FFF2-40B4-BE49-F238E27FC236}">
                <a16:creationId xmlns:a16="http://schemas.microsoft.com/office/drawing/2014/main" id="{A38A564C-5E45-D4EA-4551-4603142A60DF}"/>
              </a:ext>
            </a:extLst>
          </p:cNvPr>
          <p:cNvCxnSpPr/>
          <p:nvPr/>
        </p:nvCxnSpPr>
        <p:spPr>
          <a:xfrm>
            <a:off x="696000" y="10687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56E9F90A-DBDD-0589-089D-330E7F3E796C}"/>
              </a:ext>
            </a:extLst>
          </p:cNvPr>
          <p:cNvSpPr txBox="1"/>
          <p:nvPr/>
        </p:nvSpPr>
        <p:spPr>
          <a:xfrm>
            <a:off x="715051" y="301917"/>
            <a:ext cx="9194234" cy="763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12700">
                  <a:noFill/>
                </a:ln>
                <a:solidFill>
                  <a:srgbClr val="333333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j-ea"/>
                <a:cs typeface="Source Han Sans CN Bold"/>
              </a:rPr>
              <a:t>Evaluation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0F557-2C36-217D-FF59-CB49EB299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68" y="2828260"/>
            <a:ext cx="9402073" cy="32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1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125663" y="3133102"/>
            <a:ext cx="4398837" cy="25195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n w="12700">
                  <a:noFill/>
                </a:ln>
                <a:latin typeface="+mj-ea"/>
                <a:ea typeface="+mj-ea"/>
                <a:cs typeface="OPPOSans H"/>
              </a:rPr>
              <a:t>Conclusion</a:t>
            </a:r>
            <a:endParaRPr lang="zh-CN" sz="3200" dirty="0">
              <a:ln w="12700">
                <a:noFill/>
              </a:ln>
              <a:latin typeface="+mj-ea"/>
              <a:ea typeface="+mj-ea"/>
              <a:cs typeface="OPPOSans H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444500" y="1045822"/>
            <a:ext cx="3965404" cy="23831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00" b="1" dirty="0">
                <a:ln w="12700">
                  <a:noFill/>
                </a:ln>
                <a:latin typeface="+mj-ea"/>
                <a:ea typeface="+mj-ea"/>
                <a:cs typeface="OPPOSans H"/>
              </a:rPr>
              <a:t>06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696000" y="375853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 w="12700">
                  <a:noFill/>
                </a:ln>
                <a:solidFill>
                  <a:srgbClr val="333333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j-ea"/>
                <a:cs typeface="Source Han Sans CN Bold"/>
              </a:rPr>
              <a:t>Conclusion</a:t>
            </a:r>
          </a:p>
        </p:txBody>
      </p:sp>
      <p:cxnSp>
        <p:nvCxnSpPr>
          <p:cNvPr id="9" name="标题 1"/>
          <p:cNvCxnSpPr/>
          <p:nvPr/>
        </p:nvCxnSpPr>
        <p:spPr>
          <a:xfrm>
            <a:off x="696000" y="10687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10" name="Google Shape;1131;p40">
            <a:extLst>
              <a:ext uri="{FF2B5EF4-FFF2-40B4-BE49-F238E27FC236}">
                <a16:creationId xmlns:a16="http://schemas.microsoft.com/office/drawing/2014/main" id="{B066098F-3569-431A-A138-9EEFD9E2862E}"/>
              </a:ext>
            </a:extLst>
          </p:cNvPr>
          <p:cNvSpPr txBox="1">
            <a:spLocks noChangeArrowheads="1"/>
          </p:cNvSpPr>
          <p:nvPr/>
        </p:nvSpPr>
        <p:spPr>
          <a:xfrm>
            <a:off x="696000" y="1382899"/>
            <a:ext cx="11118464" cy="49607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r>
              <a:rPr lang="en-US" altLang="zh-CN" sz="2000" dirty="0"/>
              <a:t>This project delivers an intelligent scheduling system that integrates multi-agent reasoning, RAG, memory-based personalization, and a hybrid optimization solver. </a:t>
            </a:r>
          </a:p>
          <a:p>
            <a:r>
              <a:rPr lang="en-US" altLang="zh-CN" sz="2000" dirty="0"/>
              <a:t>Through the </a:t>
            </a:r>
            <a:r>
              <a:rPr lang="en-US" altLang="zh-CN" sz="2000" dirty="0" err="1"/>
              <a:t>ReAct</a:t>
            </a:r>
            <a:r>
              <a:rPr lang="en-US" altLang="zh-CN" sz="2000" dirty="0"/>
              <a:t> loop and adaptive preference learning, it generates schedules that are both feasible and user-centric. Experiments show clear improvements over traditional methods, validating the effectiveness of our design.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438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656818" y="-739450"/>
            <a:ext cx="15994938" cy="8511068"/>
          </a:xfrm>
          <a:prstGeom prst="rect">
            <a:avLst/>
          </a:prstGeom>
        </p:spPr>
      </p:pic>
      <p:grpSp>
        <p:nvGrpSpPr>
          <p:cNvPr id="3" name="组合 16"/>
          <p:cNvGrpSpPr/>
          <p:nvPr/>
        </p:nvGrpSpPr>
        <p:grpSpPr bwMode="auto">
          <a:xfrm>
            <a:off x="808673" y="350401"/>
            <a:ext cx="459740" cy="78740"/>
            <a:chOff x="14513" y="788"/>
            <a:chExt cx="724" cy="124"/>
          </a:xfrm>
        </p:grpSpPr>
        <p:sp>
          <p:nvSpPr>
            <p:cNvPr id="4" name="椭圆 9"/>
            <p:cNvSpPr/>
            <p:nvPr/>
          </p:nvSpPr>
          <p:spPr>
            <a:xfrm>
              <a:off x="14818" y="788"/>
              <a:ext cx="124" cy="124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" name="椭圆 11"/>
            <p:cNvSpPr/>
            <p:nvPr/>
          </p:nvSpPr>
          <p:spPr>
            <a:xfrm>
              <a:off x="145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椭圆 15"/>
            <p:cNvSpPr/>
            <p:nvPr/>
          </p:nvSpPr>
          <p:spPr>
            <a:xfrm>
              <a:off x="151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7" name="文本框 17"/>
          <p:cNvSpPr txBox="1"/>
          <p:nvPr/>
        </p:nvSpPr>
        <p:spPr>
          <a:xfrm>
            <a:off x="460375" y="6416675"/>
            <a:ext cx="185166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200" b="1">
                <a:solidFill>
                  <a:schemeClr val="bg1"/>
                </a:solidFill>
                <a:latin typeface="Source Han Sans CN"/>
                <a:ea typeface="Source Han Sans CN"/>
                <a:cs typeface="MiSans Normal"/>
              </a:rPr>
              <a:t>部门：运营部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1526429" y="1213059"/>
            <a:ext cx="5283200" cy="2558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6600" b="1" dirty="0">
                <a:ln w="12700">
                  <a:noFill/>
                </a:ln>
                <a:latin typeface="+mj-ea"/>
                <a:ea typeface="+mj-ea"/>
                <a:cs typeface="Source Han Sans Bold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2"/>
          <p:cNvSpPr/>
          <p:nvPr/>
        </p:nvSpPr>
        <p:spPr>
          <a:xfrm>
            <a:off x="0" y="29285"/>
            <a:ext cx="12192000" cy="6313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" name="直接连接符 6"/>
          <p:cNvCxnSpPr>
            <a:cxnSpLocks/>
          </p:cNvCxnSpPr>
          <p:nvPr/>
        </p:nvCxnSpPr>
        <p:spPr bwMode="auto">
          <a:xfrm>
            <a:off x="271891" y="354330"/>
            <a:ext cx="3858259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7"/>
          <p:cNvCxnSpPr>
            <a:cxnSpLocks/>
          </p:cNvCxnSpPr>
          <p:nvPr/>
        </p:nvCxnSpPr>
        <p:spPr bwMode="auto">
          <a:xfrm>
            <a:off x="7860030" y="370069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7" name="组合 28"/>
          <p:cNvGrpSpPr/>
          <p:nvPr/>
        </p:nvGrpSpPr>
        <p:grpSpPr bwMode="auto">
          <a:xfrm>
            <a:off x="11693525" y="304481"/>
            <a:ext cx="143510" cy="99695"/>
            <a:chOff x="6090" y="821"/>
            <a:chExt cx="226" cy="157"/>
          </a:xfrm>
        </p:grpSpPr>
        <p:cxnSp>
          <p:nvCxnSpPr>
            <p:cNvPr id="8" name="直接连接符 29"/>
            <p:cNvCxnSpPr>
              <a:cxnSpLocks/>
            </p:cNvCxnSpPr>
            <p:nvPr/>
          </p:nvCxnSpPr>
          <p:spPr bwMode="auto">
            <a:xfrm>
              <a:off x="6090" y="821"/>
              <a:ext cx="22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直接连接符 30"/>
            <p:cNvCxnSpPr>
              <a:cxnSpLocks/>
            </p:cNvCxnSpPr>
            <p:nvPr/>
          </p:nvCxnSpPr>
          <p:spPr bwMode="auto">
            <a:xfrm>
              <a:off x="6090" y="900"/>
              <a:ext cx="22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连接符 31"/>
            <p:cNvCxnSpPr>
              <a:cxnSpLocks/>
            </p:cNvCxnSpPr>
            <p:nvPr/>
          </p:nvCxnSpPr>
          <p:spPr bwMode="auto">
            <a:xfrm>
              <a:off x="6090" y="978"/>
              <a:ext cx="227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1" name="组合 41"/>
          <p:cNvGrpSpPr/>
          <p:nvPr/>
        </p:nvGrpSpPr>
        <p:grpSpPr bwMode="auto">
          <a:xfrm>
            <a:off x="1014816" y="1679793"/>
            <a:ext cx="4445000" cy="1349063"/>
            <a:chOff x="577849" y="1653640"/>
            <a:chExt cx="4445000" cy="134906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767739" y="1653640"/>
              <a:ext cx="508733" cy="313066"/>
            </a:xfrm>
            <a:prstGeom prst="rect">
              <a:avLst/>
            </a:prstGeom>
          </p:spPr>
        </p:pic>
        <p:grpSp>
          <p:nvGrpSpPr>
            <p:cNvPr id="13" name="组合 33"/>
            <p:cNvGrpSpPr/>
            <p:nvPr/>
          </p:nvGrpSpPr>
          <p:grpSpPr bwMode="auto">
            <a:xfrm>
              <a:off x="577849" y="1693453"/>
              <a:ext cx="4445000" cy="1309252"/>
              <a:chOff x="670834" y="1344203"/>
              <a:chExt cx="4445000" cy="1309252"/>
            </a:xfrm>
          </p:grpSpPr>
          <p:sp>
            <p:nvSpPr>
              <p:cNvPr id="14" name="矩形: 圆顶角 35"/>
              <p:cNvSpPr/>
              <p:nvPr/>
            </p:nvSpPr>
            <p:spPr>
              <a:xfrm flipV="1">
                <a:off x="670834" y="1550505"/>
                <a:ext cx="4445000" cy="77753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87322" y="1753455"/>
                <a:ext cx="4007081" cy="9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rtlCol="0" anchor="t"/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dirty="0">
                    <a:latin typeface="+mj-ea"/>
                    <a:ea typeface="+mj-ea"/>
                  </a:rPr>
                  <a:t>System Architecture</a:t>
                </a:r>
                <a:endParaRPr lang="zh-CN" sz="1600" dirty="0">
                  <a:latin typeface="+mj-ea"/>
                  <a:ea typeface="+mj-ea"/>
                </a:endParaRPr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738011" y="1344203"/>
                <a:ext cx="698622" cy="246221"/>
              </a:xfrm>
              <a:prstGeom prst="rect">
                <a:avLst/>
              </a:prstGeom>
              <a:noFill/>
              <a:ln w="12700" cap="sq">
                <a:noFill/>
                <a:miter/>
              </a:ln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>
                    <a:ln w="12700">
                      <a:noFill/>
                    </a:ln>
                    <a:solidFill>
                      <a:schemeClr val="bg1"/>
                    </a:solidFill>
                    <a:latin typeface="+mj-ea"/>
                    <a:ea typeface="+mj-ea"/>
                    <a:cs typeface="OPPOSans B"/>
                  </a:rPr>
                  <a:t>1</a:t>
                </a:r>
              </a:p>
            </p:txBody>
          </p:sp>
        </p:grpSp>
      </p:grpSp>
      <p:grpSp>
        <p:nvGrpSpPr>
          <p:cNvPr id="17" name="组合 42"/>
          <p:cNvGrpSpPr/>
          <p:nvPr/>
        </p:nvGrpSpPr>
        <p:grpSpPr bwMode="auto">
          <a:xfrm>
            <a:off x="6468745" y="1679793"/>
            <a:ext cx="4445000" cy="1349063"/>
            <a:chOff x="577849" y="1653640"/>
            <a:chExt cx="4445000" cy="1349063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767739" y="1653640"/>
              <a:ext cx="508733" cy="313066"/>
            </a:xfrm>
            <a:prstGeom prst="rect">
              <a:avLst/>
            </a:prstGeom>
          </p:spPr>
        </p:pic>
        <p:grpSp>
          <p:nvGrpSpPr>
            <p:cNvPr id="19" name="组合 44"/>
            <p:cNvGrpSpPr/>
            <p:nvPr/>
          </p:nvGrpSpPr>
          <p:grpSpPr bwMode="auto">
            <a:xfrm>
              <a:off x="577849" y="1693453"/>
              <a:ext cx="4445000" cy="1309252"/>
              <a:chOff x="670834" y="1344203"/>
              <a:chExt cx="4445000" cy="1309252"/>
            </a:xfrm>
          </p:grpSpPr>
          <p:sp>
            <p:nvSpPr>
              <p:cNvPr id="20" name="矩形: 圆顶角 45"/>
              <p:cNvSpPr/>
              <p:nvPr/>
            </p:nvSpPr>
            <p:spPr>
              <a:xfrm flipV="1">
                <a:off x="670834" y="1550505"/>
                <a:ext cx="4445000" cy="77753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87322" y="1753455"/>
                <a:ext cx="4007081" cy="9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rtlCol="0" anchor="t"/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dirty="0">
                    <a:latin typeface="+mj-ea"/>
                    <a:ea typeface="+mj-ea"/>
                  </a:rPr>
                  <a:t>Multi-Agent Framework</a:t>
                </a:r>
                <a:endParaRPr lang="zh-CN" sz="1600" dirty="0">
                  <a:latin typeface="+mj-ea"/>
                  <a:ea typeface="+mj-ea"/>
                </a:endParaRPr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738011" y="1344203"/>
                <a:ext cx="698622" cy="246221"/>
              </a:xfrm>
              <a:prstGeom prst="rect">
                <a:avLst/>
              </a:prstGeom>
              <a:noFill/>
              <a:ln w="12700" cap="sq">
                <a:noFill/>
                <a:miter/>
              </a:ln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>
                    <a:ln w="12700">
                      <a:noFill/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2</a:t>
                </a:r>
              </a:p>
            </p:txBody>
          </p:sp>
        </p:grpSp>
      </p:grpSp>
      <p:grpSp>
        <p:nvGrpSpPr>
          <p:cNvPr id="23" name="组合 48"/>
          <p:cNvGrpSpPr/>
          <p:nvPr/>
        </p:nvGrpSpPr>
        <p:grpSpPr bwMode="auto">
          <a:xfrm>
            <a:off x="1014816" y="2870418"/>
            <a:ext cx="4445000" cy="1349063"/>
            <a:chOff x="577849" y="1653640"/>
            <a:chExt cx="4445000" cy="1349063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767739" y="1653640"/>
              <a:ext cx="508733" cy="313066"/>
            </a:xfrm>
            <a:prstGeom prst="rect">
              <a:avLst/>
            </a:prstGeom>
          </p:spPr>
        </p:pic>
        <p:grpSp>
          <p:nvGrpSpPr>
            <p:cNvPr id="25" name="组合 50"/>
            <p:cNvGrpSpPr/>
            <p:nvPr/>
          </p:nvGrpSpPr>
          <p:grpSpPr bwMode="auto">
            <a:xfrm>
              <a:off x="577849" y="1693453"/>
              <a:ext cx="4445000" cy="1309252"/>
              <a:chOff x="670834" y="1344203"/>
              <a:chExt cx="4445000" cy="1309252"/>
            </a:xfrm>
          </p:grpSpPr>
          <p:sp>
            <p:nvSpPr>
              <p:cNvPr id="26" name="矩形: 圆顶角 51"/>
              <p:cNvSpPr/>
              <p:nvPr/>
            </p:nvSpPr>
            <p:spPr>
              <a:xfrm flipV="1">
                <a:off x="670834" y="1550505"/>
                <a:ext cx="4445000" cy="77753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7" name="标题 1"/>
              <p:cNvSpPr txBox="1"/>
              <p:nvPr/>
            </p:nvSpPr>
            <p:spPr>
              <a:xfrm>
                <a:off x="1087322" y="1753455"/>
                <a:ext cx="4007081" cy="9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rtlCol="0" anchor="t"/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dirty="0">
                    <a:latin typeface="+mj-ea"/>
                  </a:rPr>
                  <a:t>Scheduling Engine &amp; Optimization</a:t>
                </a:r>
                <a:endParaRPr lang="zh-CN" altLang="en-US" sz="1600" dirty="0">
                  <a:latin typeface="+mj-ea"/>
                </a:endParaRPr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738011" y="1344203"/>
                <a:ext cx="698622" cy="246221"/>
              </a:xfrm>
              <a:prstGeom prst="rect">
                <a:avLst/>
              </a:prstGeom>
              <a:noFill/>
              <a:ln w="12700" cap="sq">
                <a:noFill/>
                <a:miter/>
              </a:ln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>
                    <a:ln w="12700">
                      <a:noFill/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3</a:t>
                </a:r>
              </a:p>
            </p:txBody>
          </p:sp>
        </p:grpSp>
      </p:grpSp>
      <p:grpSp>
        <p:nvGrpSpPr>
          <p:cNvPr id="29" name="组合 54"/>
          <p:cNvGrpSpPr/>
          <p:nvPr/>
        </p:nvGrpSpPr>
        <p:grpSpPr bwMode="auto">
          <a:xfrm>
            <a:off x="6468745" y="2870418"/>
            <a:ext cx="4445000" cy="1349063"/>
            <a:chOff x="577849" y="1653640"/>
            <a:chExt cx="4445000" cy="134906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767739" y="1653640"/>
              <a:ext cx="508733" cy="313066"/>
            </a:xfrm>
            <a:prstGeom prst="rect">
              <a:avLst/>
            </a:prstGeom>
          </p:spPr>
        </p:pic>
        <p:grpSp>
          <p:nvGrpSpPr>
            <p:cNvPr id="31" name="组合 56"/>
            <p:cNvGrpSpPr/>
            <p:nvPr/>
          </p:nvGrpSpPr>
          <p:grpSpPr bwMode="auto">
            <a:xfrm>
              <a:off x="577849" y="1693453"/>
              <a:ext cx="4445000" cy="1309252"/>
              <a:chOff x="670834" y="1344203"/>
              <a:chExt cx="4445000" cy="1309252"/>
            </a:xfrm>
          </p:grpSpPr>
          <p:sp>
            <p:nvSpPr>
              <p:cNvPr id="32" name="矩形: 圆顶角 57"/>
              <p:cNvSpPr/>
              <p:nvPr/>
            </p:nvSpPr>
            <p:spPr>
              <a:xfrm flipV="1">
                <a:off x="670834" y="1550505"/>
                <a:ext cx="4445000" cy="77753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087322" y="1753455"/>
                <a:ext cx="4007081" cy="9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rtlCol="0" anchor="t"/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dirty="0">
                    <a:latin typeface="+mj-ea"/>
                  </a:rPr>
                  <a:t>Intelligence Enhancements</a:t>
                </a:r>
                <a:endParaRPr lang="zh-CN" altLang="zh-CN" sz="1600" dirty="0">
                  <a:latin typeface="+mj-ea"/>
                </a:endParaRPr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738011" y="1344203"/>
                <a:ext cx="698622" cy="246221"/>
              </a:xfrm>
              <a:prstGeom prst="rect">
                <a:avLst/>
              </a:prstGeom>
              <a:noFill/>
              <a:ln w="12700" cap="sq">
                <a:noFill/>
                <a:miter/>
              </a:ln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>
                    <a:ln w="12700">
                      <a:noFill/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4</a:t>
                </a:r>
              </a:p>
            </p:txBody>
          </p:sp>
        </p:grpSp>
      </p:grpSp>
      <p:grpSp>
        <p:nvGrpSpPr>
          <p:cNvPr id="35" name="组合 60"/>
          <p:cNvGrpSpPr/>
          <p:nvPr/>
        </p:nvGrpSpPr>
        <p:grpSpPr bwMode="auto">
          <a:xfrm>
            <a:off x="1014816" y="4013418"/>
            <a:ext cx="4445000" cy="1349063"/>
            <a:chOff x="577849" y="1653640"/>
            <a:chExt cx="4445000" cy="134906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767739" y="1653640"/>
              <a:ext cx="508733" cy="313066"/>
            </a:xfrm>
            <a:prstGeom prst="rect">
              <a:avLst/>
            </a:prstGeom>
          </p:spPr>
        </p:pic>
        <p:grpSp>
          <p:nvGrpSpPr>
            <p:cNvPr id="37" name="组合 62"/>
            <p:cNvGrpSpPr/>
            <p:nvPr/>
          </p:nvGrpSpPr>
          <p:grpSpPr bwMode="auto">
            <a:xfrm>
              <a:off x="577849" y="1693453"/>
              <a:ext cx="4445000" cy="1309252"/>
              <a:chOff x="670834" y="1344203"/>
              <a:chExt cx="4445000" cy="1309252"/>
            </a:xfrm>
          </p:grpSpPr>
          <p:sp>
            <p:nvSpPr>
              <p:cNvPr id="38" name="矩形: 圆顶角 63"/>
              <p:cNvSpPr/>
              <p:nvPr/>
            </p:nvSpPr>
            <p:spPr>
              <a:xfrm flipV="1">
                <a:off x="670834" y="1550505"/>
                <a:ext cx="4445000" cy="77753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1087322" y="1753455"/>
                <a:ext cx="4007081" cy="9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rtlCol="0" anchor="t"/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dirty="0">
                    <a:latin typeface="+mj-ea"/>
                  </a:rPr>
                  <a:t>Evaluation</a:t>
                </a:r>
                <a:endParaRPr lang="zh-CN" altLang="zh-CN" sz="1600" dirty="0">
                  <a:latin typeface="+mj-ea"/>
                </a:endParaRPr>
              </a:p>
              <a:p>
                <a:endParaRPr lang="zh-CN" altLang="zh-CN" sz="1600" dirty="0">
                  <a:latin typeface="+mj-ea"/>
                  <a:ea typeface="+mj-ea"/>
                </a:endParaRPr>
              </a:p>
            </p:txBody>
          </p:sp>
          <p:sp>
            <p:nvSpPr>
              <p:cNvPr id="40" name="标题 1"/>
              <p:cNvSpPr txBox="1"/>
              <p:nvPr/>
            </p:nvSpPr>
            <p:spPr>
              <a:xfrm>
                <a:off x="738011" y="1344203"/>
                <a:ext cx="698622" cy="246221"/>
              </a:xfrm>
              <a:prstGeom prst="rect">
                <a:avLst/>
              </a:prstGeom>
              <a:noFill/>
              <a:ln w="12700" cap="sq">
                <a:noFill/>
                <a:miter/>
              </a:ln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ln w="12700">
                      <a:noFill/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5</a:t>
                </a:r>
              </a:p>
            </p:txBody>
          </p:sp>
        </p:grpSp>
      </p:grpSp>
      <p:grpSp>
        <p:nvGrpSpPr>
          <p:cNvPr id="41" name="组合 66"/>
          <p:cNvGrpSpPr/>
          <p:nvPr/>
        </p:nvGrpSpPr>
        <p:grpSpPr bwMode="auto">
          <a:xfrm>
            <a:off x="6468745" y="4013418"/>
            <a:ext cx="4445000" cy="1349063"/>
            <a:chOff x="577849" y="1653640"/>
            <a:chExt cx="4445000" cy="1349063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767739" y="1653640"/>
              <a:ext cx="508733" cy="313066"/>
            </a:xfrm>
            <a:prstGeom prst="rect">
              <a:avLst/>
            </a:prstGeom>
          </p:spPr>
        </p:pic>
        <p:grpSp>
          <p:nvGrpSpPr>
            <p:cNvPr id="43" name="组合 68"/>
            <p:cNvGrpSpPr/>
            <p:nvPr/>
          </p:nvGrpSpPr>
          <p:grpSpPr bwMode="auto">
            <a:xfrm>
              <a:off x="577849" y="1693453"/>
              <a:ext cx="4445000" cy="1309252"/>
              <a:chOff x="670834" y="1344203"/>
              <a:chExt cx="4445000" cy="1309252"/>
            </a:xfrm>
          </p:grpSpPr>
          <p:sp>
            <p:nvSpPr>
              <p:cNvPr id="44" name="矩形: 圆顶角 69"/>
              <p:cNvSpPr/>
              <p:nvPr/>
            </p:nvSpPr>
            <p:spPr>
              <a:xfrm flipV="1">
                <a:off x="670834" y="1550505"/>
                <a:ext cx="4445000" cy="77753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45" name="标题 1"/>
              <p:cNvSpPr txBox="1"/>
              <p:nvPr/>
            </p:nvSpPr>
            <p:spPr>
              <a:xfrm>
                <a:off x="1087322" y="1753455"/>
                <a:ext cx="4007081" cy="9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rtlCol="0" anchor="t"/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dirty="0">
                    <a:latin typeface="+mj-ea"/>
                    <a:ea typeface="+mj-ea"/>
                  </a:rPr>
                  <a:t>Conclusion</a:t>
                </a:r>
                <a:endParaRPr lang="zh-CN" altLang="zh-CN" sz="1600" dirty="0">
                  <a:latin typeface="+mj-ea"/>
                  <a:ea typeface="+mj-ea"/>
                </a:endParaRPr>
              </a:p>
            </p:txBody>
          </p:sp>
          <p:sp>
            <p:nvSpPr>
              <p:cNvPr id="46" name="标题 1"/>
              <p:cNvSpPr txBox="1"/>
              <p:nvPr/>
            </p:nvSpPr>
            <p:spPr>
              <a:xfrm>
                <a:off x="738011" y="1344203"/>
                <a:ext cx="698622" cy="246221"/>
              </a:xfrm>
              <a:prstGeom prst="rect">
                <a:avLst/>
              </a:prstGeom>
              <a:noFill/>
              <a:ln w="12700" cap="sq">
                <a:noFill/>
                <a:miter/>
              </a:ln>
            </p:spPr>
            <p:txBody>
              <a:bodyPr vert="horz" wrap="square" lIns="0" tIns="0" rIns="0" bIns="0" rtlCol="0" anchor="ctr">
                <a:spAutoFit/>
              </a:bodyPr>
              <a:lstStyle>
                <a:defPPr>
                  <a:defRPr lang="zh-CN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>
                    <a:ln w="12700">
                      <a:noFill/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6</a:t>
                </a:r>
              </a:p>
            </p:txBody>
          </p:sp>
        </p:grpSp>
      </p:grpSp>
      <p:sp>
        <p:nvSpPr>
          <p:cNvPr id="53" name="标题 1">
            <a:extLst>
              <a:ext uri="{FF2B5EF4-FFF2-40B4-BE49-F238E27FC236}">
                <a16:creationId xmlns:a16="http://schemas.microsoft.com/office/drawing/2014/main" id="{A2585955-7549-4728-B2FA-BCE0046FB78B}"/>
              </a:ext>
            </a:extLst>
          </p:cNvPr>
          <p:cNvSpPr txBox="1"/>
          <p:nvPr/>
        </p:nvSpPr>
        <p:spPr>
          <a:xfrm>
            <a:off x="4104778" y="64495"/>
            <a:ext cx="4808763" cy="55399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3600" b="1" dirty="0">
                <a:ln w="12700">
                  <a:noFill/>
                </a:ln>
                <a:solidFill>
                  <a:schemeClr val="bg1"/>
                </a:solidFill>
                <a:latin typeface="+mj-ea"/>
                <a:ea typeface="+mj-ea"/>
                <a:cs typeface="OPPOSans H"/>
              </a:rPr>
              <a:t>Table of 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125663" y="3133102"/>
            <a:ext cx="4398837" cy="25195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+mj-ea"/>
              </a:rPr>
              <a:t>System Architecture</a:t>
            </a:r>
            <a:endParaRPr lang="zh-CN" altLang="zh-CN" sz="3200" dirty="0">
              <a:latin typeface="+mj-ea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444500" y="1045822"/>
            <a:ext cx="3965404" cy="23831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00" b="1" dirty="0">
                <a:ln w="12700">
                  <a:noFill/>
                </a:ln>
                <a:latin typeface="+mj-ea"/>
                <a:ea typeface="+mj-ea"/>
                <a:cs typeface="OPPOSans H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96000" y="290215"/>
            <a:ext cx="10537593" cy="763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lang="en-US" altLang="zh-CN" sz="32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Modern Image Capture</a:t>
            </a:r>
            <a:endParaRPr lang="en-US" sz="3200" b="1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Picture 11" descr="A screenshot of a computer program">
            <a:extLst>
              <a:ext uri="{FF2B5EF4-FFF2-40B4-BE49-F238E27FC236}">
                <a16:creationId xmlns:a16="http://schemas.microsoft.com/office/drawing/2014/main" id="{70ACB7D7-04B0-F1AC-0CC4-807E0290F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52" y="1053294"/>
            <a:ext cx="7169102" cy="56884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125663" y="3133102"/>
            <a:ext cx="4398837" cy="25195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n w="12700">
                  <a:noFill/>
                </a:ln>
                <a:latin typeface="+mj-ea"/>
                <a:ea typeface="+mj-ea"/>
                <a:cs typeface="OPPOSans H"/>
              </a:rPr>
              <a:t>Multi-Agent Framework</a:t>
            </a:r>
            <a:endParaRPr lang="zh-CN" sz="3200" dirty="0">
              <a:ln w="12700">
                <a:noFill/>
              </a:ln>
              <a:latin typeface="+mj-ea"/>
              <a:ea typeface="+mj-ea"/>
              <a:cs typeface="OPPOSans H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444500" y="1045822"/>
            <a:ext cx="3965404" cy="23831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00" b="1" dirty="0">
                <a:ln w="12700">
                  <a:noFill/>
                </a:ln>
                <a:latin typeface="+mj-ea"/>
                <a:ea typeface="+mj-ea"/>
                <a:cs typeface="OPPOSans H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1;p40"/>
          <p:cNvSpPr txBox="1">
            <a:spLocks noChangeArrowheads="1"/>
          </p:cNvSpPr>
          <p:nvPr/>
        </p:nvSpPr>
        <p:spPr>
          <a:xfrm>
            <a:off x="587329" y="2443955"/>
            <a:ext cx="4553007" cy="1176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pPr>
              <a:lnSpc>
                <a:spcPct val="120000"/>
              </a:lnSpc>
              <a:spcAft>
                <a:spcPts val="2000"/>
              </a:spcAft>
            </a:pPr>
            <a:endParaRPr>
              <a:latin typeface="+mj-ea"/>
              <a:ea typeface="+mj-ea"/>
            </a:endParaRPr>
          </a:p>
        </p:txBody>
      </p:sp>
      <p:cxnSp>
        <p:nvCxnSpPr>
          <p:cNvPr id="19" name="标题 1"/>
          <p:cNvCxnSpPr/>
          <p:nvPr/>
        </p:nvCxnSpPr>
        <p:spPr>
          <a:xfrm>
            <a:off x="696000" y="10687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44C838E5-DB25-4AFD-B25F-B168073F8FAD}"/>
              </a:ext>
            </a:extLst>
          </p:cNvPr>
          <p:cNvSpPr txBox="1"/>
          <p:nvPr/>
        </p:nvSpPr>
        <p:spPr>
          <a:xfrm>
            <a:off x="827203" y="316414"/>
            <a:ext cx="10537593" cy="6560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kumimoji="1" lang="en-US" altLang="zh-CN" sz="32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Source Han Sans CN Bold"/>
              </a:rPr>
              <a:t>Why Multi-Agent?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7BB7728-9595-4E32-A212-98C3635680F7}"/>
              </a:ext>
            </a:extLst>
          </p:cNvPr>
          <p:cNvSpPr txBox="1"/>
          <p:nvPr/>
        </p:nvSpPr>
        <p:spPr>
          <a:xfrm>
            <a:off x="827203" y="5277812"/>
            <a:ext cx="10537592" cy="141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>
            <a:lvl1pPr>
              <a:lnSpc>
                <a:spcPct val="120000"/>
              </a:lnSpc>
              <a:defRPr kumimoji="1">
                <a:ln w="12700">
                  <a:noFill/>
                </a:ln>
                <a:latin typeface="+mj-ea"/>
                <a:ea typeface="+mj-ea"/>
                <a:cs typeface="Source Han Sa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A24272-03D5-1C61-6303-9275A801E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F0272-ACD5-E5E3-0FBF-073AADAED59E}"/>
              </a:ext>
            </a:extLst>
          </p:cNvPr>
          <p:cNvSpPr txBox="1"/>
          <p:nvPr/>
        </p:nvSpPr>
        <p:spPr>
          <a:xfrm>
            <a:off x="827202" y="1326709"/>
            <a:ext cx="1125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A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single model cannot handle understanding, retrieval, memory, optimization, and validation simultaneously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Division of responsibilities → modular, scalable, explainable</a:t>
            </a: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Powered by ReAct (Reason + Act + Reflect) loop</a:t>
            </a:r>
          </a:p>
        </p:txBody>
      </p:sp>
    </p:spTree>
    <p:extLst>
      <p:ext uri="{BB962C8B-B14F-4D97-AF65-F5344CB8AC3E}">
        <p14:creationId xmlns:p14="http://schemas.microsoft.com/office/powerpoint/2010/main" val="177675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B0BCC-B3C0-92AB-A4D5-3C35755F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1;p40">
            <a:extLst>
              <a:ext uri="{FF2B5EF4-FFF2-40B4-BE49-F238E27FC236}">
                <a16:creationId xmlns:a16="http://schemas.microsoft.com/office/drawing/2014/main" id="{C62D020F-40BE-06B8-AB02-152AB94E5451}"/>
              </a:ext>
            </a:extLst>
          </p:cNvPr>
          <p:cNvSpPr txBox="1">
            <a:spLocks noChangeArrowheads="1"/>
          </p:cNvSpPr>
          <p:nvPr/>
        </p:nvSpPr>
        <p:spPr>
          <a:xfrm>
            <a:off x="587329" y="2443955"/>
            <a:ext cx="4553007" cy="1176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cxnSp>
        <p:nvCxnSpPr>
          <p:cNvPr id="19" name="标题 1">
            <a:extLst>
              <a:ext uri="{FF2B5EF4-FFF2-40B4-BE49-F238E27FC236}">
                <a16:creationId xmlns:a16="http://schemas.microsoft.com/office/drawing/2014/main" id="{AF0E62D7-A172-D97F-00A9-F8B949438F31}"/>
              </a:ext>
            </a:extLst>
          </p:cNvPr>
          <p:cNvCxnSpPr/>
          <p:nvPr/>
        </p:nvCxnSpPr>
        <p:spPr>
          <a:xfrm>
            <a:off x="696000" y="10687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4E2EA76B-D996-B2BC-714F-BE33B0C169B6}"/>
              </a:ext>
            </a:extLst>
          </p:cNvPr>
          <p:cNvSpPr txBox="1"/>
          <p:nvPr/>
        </p:nvSpPr>
        <p:spPr>
          <a:xfrm>
            <a:off x="827203" y="316414"/>
            <a:ext cx="10537593" cy="6560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 w="12700">
                  <a:noFill/>
                </a:ln>
                <a:solidFill>
                  <a:srgbClr val="333333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j-ea"/>
                <a:cs typeface="Source Han Sans CN Bold"/>
              </a:rPr>
              <a:t>Agent Responsibilities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4F64DC3-3C94-7F43-9FBE-9839C76E0384}"/>
              </a:ext>
            </a:extLst>
          </p:cNvPr>
          <p:cNvSpPr txBox="1"/>
          <p:nvPr/>
        </p:nvSpPr>
        <p:spPr>
          <a:xfrm>
            <a:off x="827203" y="5277812"/>
            <a:ext cx="10537592" cy="14165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>
            <a:lvl1pPr>
              <a:lnSpc>
                <a:spcPct val="120000"/>
              </a:lnSpc>
              <a:defRPr kumimoji="1">
                <a:ln w="12700">
                  <a:noFill/>
                </a:ln>
                <a:latin typeface="+mj-ea"/>
                <a:ea typeface="+mj-ea"/>
                <a:cs typeface="Source Han San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 w="12700"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C9AFD3-0833-E45D-EACA-1053641EF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DEFE6-7B7F-E681-EC2C-47DD1F0236C2}"/>
              </a:ext>
            </a:extLst>
          </p:cNvPr>
          <p:cNvSpPr txBox="1"/>
          <p:nvPr/>
        </p:nvSpPr>
        <p:spPr>
          <a:xfrm>
            <a:off x="827202" y="1326709"/>
            <a:ext cx="112566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Dialogue Agent (Reason + Act)</a:t>
            </a:r>
            <a:br>
              <a:rPr lang="en-US" altLang="zh-CN" sz="2400" dirty="0">
                <a:latin typeface="+mn-ea"/>
              </a:rPr>
            </a:br>
            <a:r>
              <a:rPr lang="en-US" altLang="zh-CN" sz="2400" dirty="0">
                <a:latin typeface="+mn-ea"/>
              </a:rPr>
              <a:t> Parse natural language → generate task structures</a:t>
            </a:r>
          </a:p>
          <a:p>
            <a:r>
              <a:rPr lang="en-US" altLang="zh-CN" sz="2400" b="1" dirty="0">
                <a:latin typeface="+mn-ea"/>
              </a:rPr>
              <a:t>Knowledge Agent (Act)</a:t>
            </a:r>
            <a:br>
              <a:rPr lang="en-US" altLang="zh-CN" sz="2400" dirty="0">
                <a:latin typeface="+mn-ea"/>
              </a:rPr>
            </a:br>
            <a:r>
              <a:rPr lang="en-US" altLang="zh-CN" sz="2400" dirty="0">
                <a:latin typeface="+mn-ea"/>
              </a:rPr>
              <a:t> RAG retrieval of campus information or user profile</a:t>
            </a:r>
          </a:p>
          <a:p>
            <a:r>
              <a:rPr lang="en-US" altLang="zh-CN" sz="2400" b="1" dirty="0">
                <a:latin typeface="+mn-ea"/>
              </a:rPr>
              <a:t>Memory Agent (Act)</a:t>
            </a:r>
            <a:br>
              <a:rPr lang="en-US" altLang="zh-CN" sz="2400" dirty="0">
                <a:latin typeface="+mn-ea"/>
              </a:rPr>
            </a:br>
            <a:r>
              <a:rPr lang="en-US" altLang="zh-CN" sz="2400" dirty="0">
                <a:latin typeface="+mn-ea"/>
              </a:rPr>
              <a:t> Load user preferences &amp; historical behaviors</a:t>
            </a:r>
          </a:p>
          <a:p>
            <a:r>
              <a:rPr lang="en-US" altLang="zh-CN" sz="2400" b="1" dirty="0" err="1">
                <a:latin typeface="+mn-ea"/>
              </a:rPr>
              <a:t>Reranker</a:t>
            </a:r>
            <a:r>
              <a:rPr lang="en-US" altLang="zh-CN" sz="2400" b="1" dirty="0">
                <a:latin typeface="+mn-ea"/>
              </a:rPr>
              <a:t> Agent (Reason + Act)</a:t>
            </a:r>
            <a:br>
              <a:rPr lang="en-US" altLang="zh-CN" sz="2400" dirty="0">
                <a:latin typeface="+mn-ea"/>
              </a:rPr>
            </a:br>
            <a:r>
              <a:rPr lang="en-US" altLang="zh-CN" sz="2400" dirty="0">
                <a:latin typeface="+mn-ea"/>
              </a:rPr>
              <a:t> Reorder candidates, filter noise, improve relevance</a:t>
            </a:r>
          </a:p>
          <a:p>
            <a:r>
              <a:rPr lang="en-US" altLang="zh-CN" sz="2400" b="1" dirty="0">
                <a:latin typeface="+mn-ea"/>
              </a:rPr>
              <a:t>Scheduling Agent (Act)</a:t>
            </a:r>
            <a:br>
              <a:rPr lang="en-US" altLang="zh-CN" sz="2400" dirty="0">
                <a:latin typeface="+mn-ea"/>
              </a:rPr>
            </a:br>
            <a:r>
              <a:rPr lang="en-US" altLang="zh-CN" sz="2400" dirty="0">
                <a:latin typeface="+mn-ea"/>
              </a:rPr>
              <a:t> Invoke solver to generate optimized schedule</a:t>
            </a:r>
          </a:p>
          <a:p>
            <a:r>
              <a:rPr lang="en-US" altLang="zh-CN" sz="2400" b="1" dirty="0">
                <a:latin typeface="+mn-ea"/>
              </a:rPr>
              <a:t>Verification Agent (Reflect)</a:t>
            </a:r>
            <a:br>
              <a:rPr lang="en-US" altLang="zh-CN" sz="2400" dirty="0">
                <a:latin typeface="+mn-ea"/>
              </a:rPr>
            </a:br>
            <a:r>
              <a:rPr lang="en-US" altLang="zh-CN" sz="2400" dirty="0">
                <a:latin typeface="+mn-ea"/>
              </a:rPr>
              <a:t> Validate constraints, detect issues, 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21698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125663" y="3133102"/>
            <a:ext cx="4398837" cy="25195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n w="12700">
                  <a:noFill/>
                </a:ln>
                <a:latin typeface="+mj-ea"/>
                <a:ea typeface="+mj-ea"/>
                <a:cs typeface="OPPOSans H"/>
              </a:rPr>
              <a:t>Scheduling Engine</a:t>
            </a:r>
            <a:endParaRPr lang="zh-CN" sz="3200" dirty="0">
              <a:ln w="12700">
                <a:noFill/>
              </a:ln>
              <a:latin typeface="+mj-ea"/>
              <a:ea typeface="+mj-ea"/>
              <a:cs typeface="OPPOSans H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444500" y="1045822"/>
            <a:ext cx="3965404" cy="23831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500" b="1" dirty="0">
                <a:ln w="12700">
                  <a:noFill/>
                </a:ln>
                <a:latin typeface="+mj-ea"/>
                <a:ea typeface="+mj-ea"/>
                <a:cs typeface="OPPOSans H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31;p40"/>
          <p:cNvSpPr txBox="1">
            <a:spLocks noChangeArrowheads="1"/>
          </p:cNvSpPr>
          <p:nvPr/>
        </p:nvSpPr>
        <p:spPr>
          <a:xfrm>
            <a:off x="587329" y="2777330"/>
            <a:ext cx="4553007" cy="1176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Tx/>
              <a:buFont typeface="Arial" panose="020B0604020202090204" pitchFamily="34" charset="0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7" name="Google Shape;1131;p40"/>
          <p:cNvSpPr txBox="1">
            <a:spLocks noChangeArrowheads="1"/>
          </p:cNvSpPr>
          <p:nvPr/>
        </p:nvSpPr>
        <p:spPr>
          <a:xfrm>
            <a:off x="715051" y="1252833"/>
            <a:ext cx="10453152" cy="48130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>
            <a:noAutofit/>
          </a:bodyPr>
          <a:lstStyle>
            <a:lvl1pPr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90204" pitchFamily="34" charset="0"/>
              <a:defRPr sz="1400">
                <a:solidFill>
                  <a:srgbClr val="000000"/>
                </a:solidFill>
                <a:latin typeface="Arial" panose="020B0604020202090204" pitchFamily="34" charset="0"/>
                <a:cs typeface="Arial" panose="020B0604020202090204" pitchFamily="34" charset="0"/>
                <a:sym typeface="Arial" panose="020B0604020202090204" pitchFamily="34" charset="0"/>
              </a:defRPr>
            </a:lvl9pPr>
          </a:lstStyle>
          <a:p>
            <a:pPr marL="457200" indent="-45720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Custom Lightweight Task Model</a:t>
            </a:r>
          </a:p>
          <a:p>
            <a:pPr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000" dirty="0"/>
              <a:t>Convert raw tasks into modify model. Enables efficient constraint checking and flexible manipulation</a:t>
            </a:r>
          </a:p>
          <a:p>
            <a:pPr marL="457200" indent="-45720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Greedy Construction of Feasible Schedule</a:t>
            </a:r>
          </a:p>
          <a:p>
            <a:pPr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000" dirty="0"/>
              <a:t>Sort tasks by window tightness, fixed status, and priority, then insert each task at the earliest feasible slot respecting overlap and travel constraints to guarantee an initial valid schedule.</a:t>
            </a:r>
          </a:p>
        </p:txBody>
      </p:sp>
      <p:cxnSp>
        <p:nvCxnSpPr>
          <p:cNvPr id="19" name="标题 1"/>
          <p:cNvCxnSpPr/>
          <p:nvPr/>
        </p:nvCxnSpPr>
        <p:spPr>
          <a:xfrm>
            <a:off x="696000" y="1068766"/>
            <a:ext cx="108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2A387387-6BB1-4EC0-89FE-78DE830B8E53}"/>
              </a:ext>
            </a:extLst>
          </p:cNvPr>
          <p:cNvSpPr txBox="1"/>
          <p:nvPr/>
        </p:nvSpPr>
        <p:spPr>
          <a:xfrm>
            <a:off x="715051" y="301917"/>
            <a:ext cx="9194234" cy="7630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lang="en-US" sz="3200" b="1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Source Han Sans CN Bold"/>
              </a:rPr>
              <a:t>Scheduling Engine</a:t>
            </a:r>
          </a:p>
        </p:txBody>
      </p:sp>
    </p:spTree>
    <p:extLst>
      <p:ext uri="{BB962C8B-B14F-4D97-AF65-F5344CB8AC3E}">
        <p14:creationId xmlns:p14="http://schemas.microsoft.com/office/powerpoint/2010/main" val="3060796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景泰蓝">
      <a:dk1>
        <a:srgbClr val="333333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</a:majorFont>
      <a:minorFont>
        <a:latin typeface="等线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404</Words>
  <Application>Microsoft Office PowerPoint</Application>
  <PresentationFormat>Widescreen</PresentationFormat>
  <Paragraphs>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Source Han Sans CN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Zhu Kaixu</cp:lastModifiedBy>
  <cp:revision>61</cp:revision>
  <dcterms:created xsi:type="dcterms:W3CDTF">2024-05-15T06:57:32Z</dcterms:created>
  <dcterms:modified xsi:type="dcterms:W3CDTF">2025-10-19T09:30:38Z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5FEC46599D19EF3AD55C44660D737900_42</vt:lpwstr>
  </property>
  <property fmtid="{D5CDD505-2E9C-101B-9397-08002B2CF9AE}" pid="3" name="KSOProductBuildVer">
    <vt:lpwstr>2052-6.5.2.8766</vt:lpwstr>
  </property>
</Properties>
</file>